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9" r:id="rId2"/>
    <p:sldId id="275" r:id="rId3"/>
    <p:sldId id="294" r:id="rId4"/>
    <p:sldId id="291" r:id="rId5"/>
    <p:sldId id="292" r:id="rId6"/>
    <p:sldId id="295" r:id="rId7"/>
    <p:sldId id="293" r:id="rId8"/>
    <p:sldId id="297" r:id="rId9"/>
    <p:sldId id="298" r:id="rId10"/>
    <p:sldId id="303" r:id="rId11"/>
    <p:sldId id="282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491"/>
    <a:srgbClr val="C00000"/>
    <a:srgbClr val="E6F2FD"/>
    <a:srgbClr val="A8BCC9"/>
    <a:srgbClr val="678AA0"/>
    <a:srgbClr val="98B1C8"/>
    <a:srgbClr val="CC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17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D704-72B5-4199-A05E-CDA4DC03897E}" type="datetimeFigureOut">
              <a:rPr lang="da-DK" smtClean="0"/>
              <a:t>15-11-2017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535D7-94E1-44D5-B005-011102ED53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41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Total:</a:t>
            </a:r>
          </a:p>
          <a:p>
            <a:r>
              <a:rPr lang="da-DK" dirty="0" smtClean="0"/>
              <a:t>&lt; 3000 kr. -    1.529 boliger</a:t>
            </a:r>
          </a:p>
          <a:p>
            <a:r>
              <a:rPr lang="da-DK" dirty="0" smtClean="0"/>
              <a:t>&lt; 4000 kr. -    4.626 boliger</a:t>
            </a:r>
          </a:p>
          <a:p>
            <a:r>
              <a:rPr lang="da-DK" dirty="0" smtClean="0"/>
              <a:t>&lt; 5000 kr. - </a:t>
            </a:r>
            <a:r>
              <a:rPr lang="da-DK" baseline="0" dirty="0" smtClean="0"/>
              <a:t> 13.167 boliger</a:t>
            </a:r>
          </a:p>
          <a:p>
            <a:r>
              <a:rPr lang="da-DK" baseline="0" dirty="0" smtClean="0"/>
              <a:t>&lt; 6000 kr. -  22.656 boliger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35D7-94E1-44D5-B005-011102ED53A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35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35D7-94E1-44D5-B005-011102ED53A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20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35D7-94E1-44D5-B005-011102ED53A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20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da-DK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1BA06F9-0D15-44A4-9F63-BDB015AD4CDA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88E2A8D-1AB8-4C8C-8C75-4B6E7E68B678}" type="slidenum">
              <a:t>‹nr.›</a:t>
            </a:fld>
            <a:endParaRPr lang="da-DK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BE8A49C-EF5E-4850-834F-1AD4F61B4AA4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A1635BB-54F9-4BEE-9756-4ABD1761FC15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431F9B8-03A5-4E7A-85F6-6F3CA12DD8E3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8B5782F-FC03-4B9F-BBC3-1B46D8E93B51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6F70619-A42D-46AF-B894-2C43F0F8D20D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ADCD404-D581-4FD0-B4B1-5EA3D57EE743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da-DK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ADEEE1D-CCD6-4A8D-8ABE-A14BC274C346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8D1FA36-1ED2-49AF-94C2-B54AC98BD7C8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D592DB0-D123-407E-BACB-87234557FFC6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2EE407C-75F7-42F3-9B96-79B4504496A3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a-DK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sz="quarter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da-DK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sz="quarter"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5FE2818-1546-4C79-B398-D9CDAAC80FC9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B534F7A-96E7-4C01-81BE-79C75086F204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8AF87EB-E257-43AC-9622-CFD40D87A0D5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C42C418-BC41-462A-AA85-D025AC06918E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D145E1-1BE8-45E0-9B83-2BE8F0B13B62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576CF90-6454-49B8-BF6B-940F03E1C10B}" type="slidenum">
              <a:t>‹nr.›</a:t>
            </a:fld>
            <a:endParaRPr lang="da-DK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a-DK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da-DK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sz="half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4E14B45-148C-4BFE-B21E-776360D2AC75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98D7D95-A328-4390-AA06-7F5C7D4F8894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da-DK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73D6DFB-F080-4BAD-AAC1-16AC3F48B9EB}" type="datetime1">
              <a:rPr lang="da-DK"/>
              <a:pPr lvl="0"/>
              <a:t>15-11-2017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C8F2E9-6CC9-49C9-9C5B-F9DE0E27F53C}" type="slidenum">
              <a:t>‹nr.›</a:t>
            </a:fld>
            <a:endParaRPr lang="da-D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6" descr="bagg_blue_dot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9528"/>
            <a:ext cx="9144000" cy="683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7" descr="lejerbo_logo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17601" y="5742002"/>
            <a:ext cx="1706645" cy="1206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Lige forbindelse 9"/>
          <p:cNvCxnSpPr/>
          <p:nvPr/>
        </p:nvCxnSpPr>
        <p:spPr>
          <a:xfrm>
            <a:off x="0" y="719998"/>
            <a:ext cx="9144000" cy="0"/>
          </a:xfrm>
          <a:prstGeom prst="straightConnector1">
            <a:avLst/>
          </a:prstGeom>
          <a:noFill/>
          <a:ln w="22229">
            <a:solidFill>
              <a:srgbClr val="C40008"/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/>
          <p:nvPr/>
        </p:nvSpPr>
        <p:spPr>
          <a:xfrm>
            <a:off x="0" y="0"/>
            <a:ext cx="9144000" cy="683999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Billede 3" descr="Forside_red_do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8"/>
            <a:ext cx="9144000" cy="6838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boks 5"/>
          <p:cNvSpPr txBox="1"/>
          <p:nvPr/>
        </p:nvSpPr>
        <p:spPr>
          <a:xfrm>
            <a:off x="107504" y="764704"/>
            <a:ext cx="8676498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3600" b="1" dirty="0">
                <a:latin typeface="Arial Black" pitchFamily="34" charset="0"/>
                <a:cs typeface="Arial" pitchFamily="34"/>
              </a:rPr>
              <a:t>Dansen om den billige bolig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400" b="1" dirty="0">
                <a:latin typeface="Arial" pitchFamily="34" charset="0"/>
                <a:cs typeface="Arial" pitchFamily="34" charset="0"/>
              </a:rPr>
              <a:t>november 2017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19244" r="13289" b="14575"/>
          <a:stretch/>
        </p:blipFill>
        <p:spPr bwMode="auto">
          <a:xfrm>
            <a:off x="0" y="1699760"/>
            <a:ext cx="9144000" cy="496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576026" y="241485"/>
            <a:ext cx="8028422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Dansen om den billige bolig</a:t>
            </a: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kstboks 6"/>
          <p:cNvSpPr txBox="1"/>
          <p:nvPr/>
        </p:nvSpPr>
        <p:spPr>
          <a:xfrm>
            <a:off x="719998" y="1340768"/>
            <a:ext cx="7092362" cy="3139321"/>
          </a:xfrm>
          <a:prstGeom prst="rect">
            <a:avLst/>
          </a:prstGeom>
          <a:solidFill>
            <a:schemeClr val="bg1"/>
          </a:solidFill>
          <a:ln w="12701">
            <a:solidFill>
              <a:srgbClr val="FFFFFF"/>
            </a:solidFill>
            <a:prstDash val="solid"/>
            <a:beve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SmåSmarteBoliger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(SSB)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Kloge m2 suppleret med kommunal velvilje og ”varme hænder”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Finansieringsreform 1999 – frem til år 2050 bliver der indbetalt 10 mia. i Nybyggerifonden.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3000 </a:t>
            </a:r>
            <a:r>
              <a:rPr lang="da-DK" sz="1700" b="1" kern="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SSB’ere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vil disponerer 1.2 mia. kr. </a:t>
            </a: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01101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/>
          <p:nvPr/>
        </p:nvSpPr>
        <p:spPr>
          <a:xfrm>
            <a:off x="0" y="0"/>
            <a:ext cx="9144000" cy="683999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Billede 3" descr="Forside_red_do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8"/>
            <a:ext cx="9144000" cy="6838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boks 5"/>
          <p:cNvSpPr txBox="1"/>
          <p:nvPr/>
        </p:nvSpPr>
        <p:spPr>
          <a:xfrm>
            <a:off x="107504" y="764704"/>
            <a:ext cx="8676498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3600" b="1" dirty="0" smtClean="0">
                <a:solidFill>
                  <a:srgbClr val="000000"/>
                </a:solidFill>
                <a:latin typeface="Arial Black" pitchFamily="34" charset="0"/>
                <a:cs typeface="Arial" pitchFamily="34"/>
              </a:rPr>
              <a:t>Tak for opmærksomheden</a:t>
            </a:r>
          </a:p>
        </p:txBody>
      </p:sp>
      <p:pic>
        <p:nvPicPr>
          <p:cNvPr id="3074" name="Picture 2" descr="\\win-file04\tas_backup\PowerPoints\1711_dansen om den billige bolig - PALLE\sl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" b="12145"/>
          <a:stretch/>
        </p:blipFill>
        <p:spPr bwMode="auto">
          <a:xfrm>
            <a:off x="0" y="1708726"/>
            <a:ext cx="9144000" cy="49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35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576026" y="241485"/>
            <a:ext cx="8028422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Dansen om den billige bolig</a:t>
            </a: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kstboks 6"/>
          <p:cNvSpPr txBox="1"/>
          <p:nvPr/>
        </p:nvSpPr>
        <p:spPr>
          <a:xfrm>
            <a:off x="719998" y="1340768"/>
            <a:ext cx="7092362" cy="3400931"/>
          </a:xfrm>
          <a:prstGeom prst="rect">
            <a:avLst/>
          </a:prstGeom>
          <a:solidFill>
            <a:schemeClr val="bg1"/>
          </a:solidFill>
          <a:ln w="12701">
            <a:solidFill>
              <a:srgbClr val="FFFFFF"/>
            </a:solidFill>
            <a:prstDash val="solid"/>
            <a:beve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Er med i kommuneaftaler 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- </a:t>
            </a:r>
            <a:r>
              <a:rPr lang="da-DK" sz="17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640 </a:t>
            </a:r>
            <a:r>
              <a:rPr lang="da-DK" sz="17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mio. i </a:t>
            </a:r>
            <a:r>
              <a:rPr lang="da-DK" sz="17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2016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Er nævnt i midtvejsevaluering 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af LBF.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Borgmesterdrøm – den blandede 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by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Seneste udspil fra 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Socialdemokratiet </a:t>
            </a:r>
            <a:r>
              <a:rPr lang="da-DK" sz="17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– 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10-punktsplan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Hvem drømmer ikke om en billig </a:t>
            </a: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bolig – men hvad er en billig bolig ?</a:t>
            </a: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79472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540485" y="241485"/>
            <a:ext cx="8424003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 udspil - </a:t>
            </a:r>
            <a:r>
              <a:rPr lang="da-DK" sz="28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10 forslag til billigere almene boliger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ekstboks 6"/>
          <p:cNvSpPr txBox="1"/>
          <p:nvPr/>
        </p:nvSpPr>
        <p:spPr>
          <a:xfrm>
            <a:off x="719998" y="913938"/>
            <a:ext cx="7092362" cy="5755422"/>
          </a:xfrm>
          <a:prstGeom prst="rect">
            <a:avLst/>
          </a:prstGeom>
          <a:solidFill>
            <a:schemeClr val="bg1"/>
          </a:solidFill>
          <a:ln w="12701">
            <a:solidFill>
              <a:srgbClr val="FFFFFF"/>
            </a:solidFill>
            <a:prstDash val="solid"/>
            <a:beve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Billigere lån til almene boliger, som kommer lejerne til gode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Billigere for kommunerne at bygge små boliger </a:t>
            </a:r>
            <a:b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med fleksibel kommunal medfinansiering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Lavere grundskyld for almene boliger gennem retvisende ejendomsvurderinger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Ny boligaftale  skal afhjælpe renoveringsefterslæb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Flere boliger i eksisterende  boligafdelinger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Almene boligselskaber skal have bedre mulighed for at overtage private udlejningsejendomme ved salg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Private bygherrer skal lettere kunne bygge almene boliger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Færre politiske krav til nybyggerier skal sikre billigere boliger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Øget brug af modulbyggeri skal sikre billigere boliger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Bedre mulighed for at sikre bopælspligt ved ny opførte boliger</a:t>
            </a:r>
          </a:p>
        </p:txBody>
      </p:sp>
    </p:spTree>
    <p:extLst>
      <p:ext uri="{BB962C8B-B14F-4D97-AF65-F5344CB8AC3E}">
        <p14:creationId xmlns:p14="http://schemas.microsoft.com/office/powerpoint/2010/main" val="3800314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40485" y="241485"/>
            <a:ext cx="8424003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Huslejestruktur for almene familieboliger</a:t>
            </a:r>
            <a:endParaRPr lang="da-DK" sz="28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4749"/>
              </p:ext>
            </p:extLst>
          </p:nvPr>
        </p:nvGraphicFramePr>
        <p:xfrm>
          <a:off x="2195736" y="1268760"/>
          <a:ext cx="4320480" cy="434512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32248"/>
                <a:gridCol w="2088232"/>
              </a:tblGrid>
              <a:tr h="54307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Husleje på måned</a:t>
                      </a:r>
                      <a:endParaRPr lang="da-DK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>
                    <a:solidFill>
                      <a:srgbClr val="DBED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Familieboliger</a:t>
                      </a:r>
                      <a:endParaRPr lang="da-DK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>
                    <a:solidFill>
                      <a:srgbClr val="DBEDF9"/>
                    </a:solidFill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0 – 3.500 kr. 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47.643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0 – 4.000 kr. 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92.496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0 – 4.500 kr. 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155.706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0 – 5.500 kr. 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294.737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0 – 6.000 kr. 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355.396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Over 6.000 kr.  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135.265 </a:t>
                      </a:r>
                      <a:endParaRPr lang="da-DK" sz="18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latin typeface="Arial" pitchFamily="34" charset="0"/>
                          <a:cs typeface="Arial" pitchFamily="34" charset="0"/>
                        </a:rPr>
                        <a:t>Boliger i alt 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latin typeface="Arial" pitchFamily="34" charset="0"/>
                          <a:cs typeface="Arial" pitchFamily="34" charset="0"/>
                        </a:rPr>
                        <a:t>490.577</a:t>
                      </a:r>
                      <a:endParaRPr lang="da-DK" sz="18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</a:tbl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2123728" y="5703059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latin typeface="Arial" pitchFamily="34" charset="0"/>
                <a:cs typeface="Arial" pitchFamily="34" charset="0"/>
              </a:rPr>
              <a:t>Kilde: Danmarkbolig.dk</a:t>
            </a:r>
            <a:endParaRPr lang="da-DK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54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40485" y="241485"/>
            <a:ext cx="8424003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Familieboliger i Lejerbo</a:t>
            </a: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026" name="Picture 2" descr="\\win-file04\tas_backup\PowerPoints\1711_dansen om den billige bolig - PALLE\2ZEHU6V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r="20431" b="8530"/>
          <a:stretch/>
        </p:blipFill>
        <p:spPr bwMode="auto">
          <a:xfrm>
            <a:off x="1259632" y="899561"/>
            <a:ext cx="5443093" cy="49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95536" y="836712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 smtClean="0">
                <a:latin typeface="Arial" pitchFamily="34" charset="0"/>
                <a:cs typeface="Arial" pitchFamily="34" charset="0"/>
              </a:rPr>
              <a:t>Antal boliger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732240" y="5659792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 smtClean="0">
                <a:latin typeface="Arial" pitchFamily="34" charset="0"/>
                <a:cs typeface="Arial" pitchFamily="34" charset="0"/>
              </a:rPr>
              <a:t>kr.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 rot="5400000">
            <a:off x="2472605" y="6032451"/>
            <a:ext cx="7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 smtClean="0">
                <a:latin typeface="Arial" pitchFamily="34" charset="0"/>
                <a:cs typeface="Arial" pitchFamily="34" charset="0"/>
              </a:rPr>
              <a:t>3000 kr.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 rot="5400000">
            <a:off x="3082785" y="6032451"/>
            <a:ext cx="7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 smtClean="0">
                <a:latin typeface="Arial" pitchFamily="34" charset="0"/>
                <a:cs typeface="Arial" pitchFamily="34" charset="0"/>
              </a:rPr>
              <a:t>4000 kr.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 rot="5400000">
            <a:off x="3730857" y="6041226"/>
            <a:ext cx="7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 smtClean="0">
                <a:latin typeface="Arial" pitchFamily="34" charset="0"/>
                <a:cs typeface="Arial" pitchFamily="34" charset="0"/>
              </a:rPr>
              <a:t>5000 kr.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 rot="5400000">
            <a:off x="4378929" y="6041226"/>
            <a:ext cx="7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 smtClean="0">
                <a:latin typeface="Arial" pitchFamily="34" charset="0"/>
                <a:cs typeface="Arial" pitchFamily="34" charset="0"/>
              </a:rPr>
              <a:t>6000 kr.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boks 11"/>
          <p:cNvSpPr txBox="1"/>
          <p:nvPr/>
        </p:nvSpPr>
        <p:spPr>
          <a:xfrm rot="5400000">
            <a:off x="5027001" y="6032451"/>
            <a:ext cx="7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 smtClean="0">
                <a:latin typeface="Arial" pitchFamily="34" charset="0"/>
                <a:cs typeface="Arial" pitchFamily="34" charset="0"/>
              </a:rPr>
              <a:t>7000 kr.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boks 12"/>
          <p:cNvSpPr txBox="1"/>
          <p:nvPr/>
        </p:nvSpPr>
        <p:spPr>
          <a:xfrm rot="5400000">
            <a:off x="5640957" y="6035888"/>
            <a:ext cx="708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>
                <a:latin typeface="Arial" pitchFamily="34" charset="0"/>
                <a:cs typeface="Arial" pitchFamily="34" charset="0"/>
              </a:rPr>
              <a:t>8</a:t>
            </a:r>
            <a:r>
              <a:rPr lang="da-DK" sz="1050" b="1" dirty="0" smtClean="0">
                <a:latin typeface="Arial" pitchFamily="34" charset="0"/>
                <a:cs typeface="Arial" pitchFamily="34" charset="0"/>
              </a:rPr>
              <a:t>000 kr.</a:t>
            </a:r>
            <a:endParaRPr lang="da-DK" sz="10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\\win-file04\tas_backup\PowerPoints\1711_dansen om den billige bolig - PALLE\2ZEHU6V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3" t="3482" b="76077"/>
          <a:stretch/>
        </p:blipFill>
        <p:spPr bwMode="auto">
          <a:xfrm>
            <a:off x="7466151" y="2810215"/>
            <a:ext cx="1221536" cy="115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54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40485" y="241485"/>
            <a:ext cx="8424003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Familieboliger i Lejerbo</a:t>
            </a: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47769"/>
              </p:ext>
            </p:extLst>
          </p:nvPr>
        </p:nvGraphicFramePr>
        <p:xfrm>
          <a:off x="2843808" y="1196752"/>
          <a:ext cx="2736304" cy="43891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12168"/>
                <a:gridCol w="1224136"/>
              </a:tblGrid>
              <a:tr h="54307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Husleje</a:t>
                      </a:r>
                      <a:endParaRPr lang="da-DK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>
                    <a:solidFill>
                      <a:srgbClr val="DBED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Boliger</a:t>
                      </a:r>
                      <a:endParaRPr lang="da-DK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>
                    <a:solidFill>
                      <a:srgbClr val="DBEDF9"/>
                    </a:solidFill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&lt; 3000 kr. 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1529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&lt; 4000 kr.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3097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&lt; 5000 kr. 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8541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&lt; 6000 kr. 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9489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&lt; 7000 kr. 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8852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&lt; 8000 kr. 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 4157 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  <a:tr h="54315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&gt; 8000 kr. 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800" b="0" dirty="0" smtClean="0">
                          <a:latin typeface="Arial" pitchFamily="34" charset="0"/>
                          <a:cs typeface="Arial" pitchFamily="34" charset="0"/>
                        </a:rPr>
                        <a:t>1417</a:t>
                      </a:r>
                      <a:endParaRPr lang="da-DK" sz="16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1081" marR="111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63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40485" y="241485"/>
            <a:ext cx="8424003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Anvisninger fordelt på type og boligareal - 2016</a:t>
            </a:r>
            <a:endParaRPr lang="da-DK" sz="28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09070"/>
              </p:ext>
            </p:extLst>
          </p:nvPr>
        </p:nvGraphicFramePr>
        <p:xfrm>
          <a:off x="509879" y="1226618"/>
          <a:ext cx="8136903" cy="36971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43644"/>
                <a:gridCol w="656202"/>
                <a:gridCol w="721822"/>
                <a:gridCol w="721822"/>
                <a:gridCol w="721822"/>
                <a:gridCol w="721822"/>
                <a:gridCol w="787442"/>
                <a:gridCol w="853063"/>
                <a:gridCol w="787442"/>
                <a:gridCol w="721822"/>
              </a:tblGrid>
              <a:tr h="40218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0-50 m2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51-60 m2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61-70 m2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71-80 m2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81-90 m2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91-100 m2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101-110 m2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111-</a:t>
                      </a:r>
                      <a:r>
                        <a:rPr lang="da-DK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?</a:t>
                      </a: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m2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alt</a:t>
                      </a:r>
                    </a:p>
                  </a:txBody>
                  <a:tcPr marL="36000" marR="72000" marT="36000" marB="360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2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Afdelingsintern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283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494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709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1.083</a:t>
                      </a: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575</a:t>
                      </a: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374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4.648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990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organisationsintern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736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203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3.678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0568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Bytning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583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Eksterne venteliste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15.558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5.490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8.235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7.411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8.541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4.516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2.860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1.971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54.582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Kommunal anvisning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2.460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2.601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5.069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2.694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1.580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674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15.603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Fleksibel udlejning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637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129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3.568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Offentlig</a:t>
                      </a:r>
                      <a:r>
                        <a:rPr lang="da-DK" sz="10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annoncering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122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1.108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Kombineret udlejning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Boliggarantibevis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a-DK" sz="1000" b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134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alt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19.837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9.490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15.939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12.438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12.982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6.934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4.057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2.779</a:t>
                      </a:r>
                      <a:endParaRPr lang="da-DK" sz="10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83.910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72000" marT="36000" marB="3600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954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576026" y="241485"/>
            <a:ext cx="8028422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Dansen om den billige bolig</a:t>
            </a: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kstboks 6"/>
          <p:cNvSpPr txBox="1"/>
          <p:nvPr/>
        </p:nvSpPr>
        <p:spPr>
          <a:xfrm>
            <a:off x="719998" y="1340768"/>
            <a:ext cx="7092362" cy="4447371"/>
          </a:xfrm>
          <a:prstGeom prst="rect">
            <a:avLst/>
          </a:prstGeom>
          <a:solidFill>
            <a:schemeClr val="bg1"/>
          </a:solidFill>
          <a:ln w="12701">
            <a:solidFill>
              <a:srgbClr val="FFFFFF"/>
            </a:solidFill>
            <a:prstDash val="solid"/>
            <a:beve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De billiger boliger bliver anvist  via kommunen</a:t>
            </a:r>
            <a:endParaRPr lang="da-DK" sz="1700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Via udlejningsaftaler hos kommunerne adgang til de billige boliger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Selv i prisintervallet (3000-4000kr.) afviser kommunerne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De pressede er unge og udsatte med udfordrende økonomi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Seneste undersøgelse fra VIVE viser over 2000 unge hjemløse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Stramt kontanthjælpsloft og lav integrationshjælp</a:t>
            </a: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Københavns kommune mangler 200 boliger til denne gruppe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07165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576026" y="241485"/>
            <a:ext cx="8028422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Dansen om den billige bolig</a:t>
            </a:r>
            <a:endParaRPr lang="da-DK" sz="28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kstboks 6"/>
          <p:cNvSpPr txBox="1"/>
          <p:nvPr/>
        </p:nvSpPr>
        <p:spPr>
          <a:xfrm>
            <a:off x="719998" y="1340768"/>
            <a:ext cx="7092362" cy="1569660"/>
          </a:xfrm>
          <a:prstGeom prst="rect">
            <a:avLst/>
          </a:prstGeom>
          <a:solidFill>
            <a:schemeClr val="bg1"/>
          </a:solidFill>
          <a:ln w="12701">
            <a:solidFill>
              <a:srgbClr val="FFFFFF"/>
            </a:solidFill>
            <a:prstDash val="solid"/>
            <a:beve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285750" lvl="0" indent="-285750"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Lejerbo - Holbæk, Kalundborg, Næstved og Hillerød </a:t>
            </a:r>
            <a:b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– 330 </a:t>
            </a:r>
            <a:r>
              <a:rPr lang="da-DK" sz="1700" b="1" kern="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StartBoliger</a:t>
            </a: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700" b="1" kern="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700" b="1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endParaRPr lang="da-DK" sz="1700" b="1" kern="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6" name="Picture 2" descr="\\win-file04\tas_backup\PowerPoints\1703_Palle renovering slide\Løsningsbeskrivelse (1)_Page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16249" r="5610" b="6353"/>
          <a:stretch/>
        </p:blipFill>
        <p:spPr bwMode="auto">
          <a:xfrm>
            <a:off x="3635896" y="2386432"/>
            <a:ext cx="5508104" cy="34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win-file04\tas_backup\PowerPoints\1703_Palle renovering slide\Løsningsbeskrivelse (1)_Page_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t="27715" r="23714" b="20522"/>
          <a:stretch/>
        </p:blipFill>
        <p:spPr bwMode="auto">
          <a:xfrm>
            <a:off x="962724" y="3356992"/>
            <a:ext cx="3393252" cy="22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71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489</Words>
  <Application>Microsoft Office PowerPoint</Application>
  <PresentationFormat>Skærmshow (4:3)</PresentationFormat>
  <Paragraphs>234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rly</dc:creator>
  <cp:lastModifiedBy>Britt Rosenstand Hansen</cp:lastModifiedBy>
  <cp:revision>61</cp:revision>
  <dcterms:created xsi:type="dcterms:W3CDTF">2011-05-11T08:31:29Z</dcterms:created>
  <dcterms:modified xsi:type="dcterms:W3CDTF">2017-11-15T14:07:47Z</dcterms:modified>
</cp:coreProperties>
</file>